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91" r:id="rId3"/>
    <p:sldId id="279" r:id="rId4"/>
    <p:sldId id="295" r:id="rId5"/>
    <p:sldId id="290" r:id="rId6"/>
    <p:sldId id="285" r:id="rId7"/>
    <p:sldId id="294" r:id="rId8"/>
    <p:sldId id="296" r:id="rId9"/>
    <p:sldId id="280" r:id="rId10"/>
    <p:sldId id="278" r:id="rId11"/>
    <p:sldId id="298" r:id="rId12"/>
    <p:sldId id="293" r:id="rId13"/>
    <p:sldId id="281" r:id="rId14"/>
    <p:sldId id="286" r:id="rId15"/>
    <p:sldId id="282" r:id="rId16"/>
    <p:sldId id="288" r:id="rId17"/>
    <p:sldId id="284" r:id="rId18"/>
    <p:sldId id="297" r:id="rId19"/>
    <p:sldId id="287" r:id="rId20"/>
    <p:sldId id="289" r:id="rId21"/>
    <p:sldId id="29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9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2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3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4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5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2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6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2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5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26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3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Craft Luminaries of Kentucky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10275046" cy="8614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Exhibit sponsored by the Kentucky Craft History &amp; Education Association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176219" y="5480411"/>
            <a:ext cx="6985767" cy="7078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1F497D"/>
                </a:solidFill>
                <a:latin typeface="Calibri" panose="020F0502020204030204" pitchFamily="34" charset="0"/>
              </a:rPr>
              <a:t>Photos by jeffrogers.com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2552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765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i="1" dirty="0">
                <a:solidFill>
                  <a:srgbClr val="FFFFFF"/>
                </a:solidFill>
              </a:rPr>
              <a:t>Pattern Fusion No. 1, </a:t>
            </a:r>
            <a:r>
              <a:rPr lang="en-US" sz="2800" b="1" dirty="0">
                <a:solidFill>
                  <a:srgbClr val="FFFFFF"/>
                </a:solidFill>
              </a:rPr>
              <a:t>2004 </a:t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by Arturo Alonzo Sandoval, </a:t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 Weaver  </a:t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Lexington, Kentucky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 r="-2" b="6189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60.5” x 60.5”, machine stitched and interlaced; recycled auto industry Mylar, recycled library 35 mm microfilm, netting, monofilament and multi-colored threads, plaited braid, </a:t>
            </a:r>
            <a:r>
              <a:rPr lang="en-US" dirty="0" err="1">
                <a:solidFill>
                  <a:srgbClr val="FFFFFF"/>
                </a:solidFill>
              </a:rPr>
              <a:t>Pellon</a:t>
            </a:r>
            <a:r>
              <a:rPr lang="en-US" dirty="0">
                <a:solidFill>
                  <a:srgbClr val="FFFFFF"/>
                </a:solidFill>
              </a:rPr>
              <a:t>, polymer medium, fabric backed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0295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1D5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i="1" dirty="0">
                <a:solidFill>
                  <a:srgbClr val="FFFFFF"/>
                </a:solidFill>
              </a:rPr>
              <a:t>The Real Cost of War: </a:t>
            </a:r>
            <a:r>
              <a:rPr lang="en-US" sz="2800" b="1" dirty="0">
                <a:solidFill>
                  <a:srgbClr val="FFFFFF"/>
                </a:solidFill>
              </a:rPr>
              <a:t>THE CLASS OF 1912</a:t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by </a:t>
            </a:r>
            <a:r>
              <a:rPr lang="en-US" sz="2800" b="1" dirty="0" err="1">
                <a:solidFill>
                  <a:srgbClr val="FFFFFF"/>
                </a:solidFill>
              </a:rPr>
              <a:t>Rebekka</a:t>
            </a:r>
            <a:r>
              <a:rPr lang="en-US" sz="2800" b="1" dirty="0">
                <a:solidFill>
                  <a:srgbClr val="FFFFFF"/>
                </a:solidFill>
              </a:rPr>
              <a:t> Seigel</a:t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Quilter </a:t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Owenton, Kentucky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8" r="-2" b="16860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endParaRPr lang="en-US" sz="1700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  <a:p>
            <a:pPr marL="0" indent="0"/>
            <a:endParaRPr lang="en-US" sz="1700" dirty="0">
              <a:solidFill>
                <a:srgbClr val="FFFFFF"/>
              </a:solidFill>
            </a:endParaRPr>
          </a:p>
          <a:p>
            <a:pPr marL="0" indent="0"/>
            <a:endParaRPr lang="en-US" sz="1700" dirty="0">
              <a:solidFill>
                <a:srgbClr val="FFFFFF"/>
              </a:solidFill>
            </a:endParaRPr>
          </a:p>
          <a:p>
            <a:pPr marL="0" indent="0"/>
            <a:r>
              <a:rPr lang="en-US" dirty="0">
                <a:solidFill>
                  <a:srgbClr val="FFFFFF"/>
                </a:solidFill>
              </a:rPr>
              <a:t>20” wide  x 31” long</a:t>
            </a:r>
          </a:p>
          <a:p>
            <a:pPr marL="0" indent="0"/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Hand-stitched yo-yo quilt</a:t>
            </a:r>
          </a:p>
          <a:p>
            <a:pPr marL="0" indent="0"/>
            <a:r>
              <a:rPr lang="en-US" dirty="0">
                <a:solidFill>
                  <a:srgbClr val="FFFFFF"/>
                </a:solidFill>
              </a:rPr>
              <a:t>Portraits scanned and printed on silk</a:t>
            </a:r>
          </a:p>
        </p:txBody>
      </p:sp>
    </p:spTree>
    <p:extLst>
      <p:ext uri="{BB962C8B-B14F-4D97-AF65-F5344CB8AC3E}">
        <p14:creationId xmlns:p14="http://schemas.microsoft.com/office/powerpoint/2010/main" val="3489008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i="1" dirty="0">
                <a:solidFill>
                  <a:srgbClr val="FFFFFF"/>
                </a:solidFill>
              </a:rPr>
              <a:t>The Real Cost of War: </a:t>
            </a:r>
            <a:r>
              <a:rPr lang="en-US" sz="3200" b="1" dirty="0">
                <a:solidFill>
                  <a:srgbClr val="FFFFFF"/>
                </a:solidFill>
              </a:rPr>
              <a:t>THE CLASS OF 2002 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by </a:t>
            </a:r>
            <a:r>
              <a:rPr lang="en-US" sz="3200" b="1" dirty="0" err="1">
                <a:solidFill>
                  <a:srgbClr val="FFFFFF"/>
                </a:solidFill>
              </a:rPr>
              <a:t>Rebekka</a:t>
            </a:r>
            <a:r>
              <a:rPr lang="en-US" sz="3200" b="1" dirty="0">
                <a:solidFill>
                  <a:srgbClr val="FFFFFF"/>
                </a:solidFill>
              </a:rPr>
              <a:t> Seigel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Quilter 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Owenton, Kentucky</a:t>
            </a:r>
            <a:endParaRPr lang="en-US" sz="3200" b="1" i="1" dirty="0">
              <a:solidFill>
                <a:srgbClr val="FFFF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0" r="1" b="11831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endParaRPr lang="en-US" sz="1500" b="1" dirty="0"/>
          </a:p>
          <a:p>
            <a:endParaRPr lang="en-US" sz="1500" b="1" dirty="0"/>
          </a:p>
          <a:p>
            <a:pPr marL="0" indent="0"/>
            <a:r>
              <a:rPr lang="en-US" dirty="0" err="1">
                <a:solidFill>
                  <a:schemeClr val="tx1"/>
                </a:solidFill>
              </a:rPr>
              <a:t>32”wide</a:t>
            </a:r>
            <a:r>
              <a:rPr lang="en-US" dirty="0">
                <a:solidFill>
                  <a:schemeClr val="tx1"/>
                </a:solidFill>
              </a:rPr>
              <a:t> x 41” long</a:t>
            </a:r>
          </a:p>
          <a:p>
            <a:pPr marL="0" indent="0"/>
            <a:endParaRPr lang="en-US" sz="1500" dirty="0"/>
          </a:p>
          <a:p>
            <a:pPr marL="0" indent="0"/>
            <a:r>
              <a:rPr lang="en-US" dirty="0"/>
              <a:t>Hand-stitched yo-yo quilt</a:t>
            </a:r>
          </a:p>
          <a:p>
            <a:pPr marL="0" indent="0"/>
            <a:r>
              <a:rPr lang="en-US" dirty="0"/>
              <a:t>Portraits scanned and printed on silk</a:t>
            </a:r>
          </a:p>
          <a:p>
            <a:pPr marL="0" indent="0"/>
            <a:br>
              <a:rPr lang="en-US" sz="1500" dirty="0"/>
            </a:br>
            <a:br>
              <a:rPr lang="en-US" sz="1500" dirty="0"/>
            </a:b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9929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2B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i="1" dirty="0">
                <a:solidFill>
                  <a:srgbClr val="FFFFFF"/>
                </a:solidFill>
              </a:rPr>
              <a:t>Ceramic Bowl and Teapot</a:t>
            </a:r>
            <a:br>
              <a:rPr lang="en-US" sz="3200" b="1" i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by Sarah Frederick </a:t>
            </a:r>
            <a:br>
              <a:rPr lang="en-US" sz="3200" b="1" i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Potter 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Louisville, Kentucky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r="8566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73212" y="2419773"/>
            <a:ext cx="3713988" cy="335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400" i="1" dirty="0">
              <a:solidFill>
                <a:srgbClr val="FFFFFF"/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400" i="1" dirty="0">
                <a:solidFill>
                  <a:srgbClr val="FFFFFF"/>
                </a:solidFill>
              </a:rPr>
              <a:t>Large Bowl</a:t>
            </a:r>
            <a:endParaRPr lang="en-US" sz="2400" dirty="0">
              <a:solidFill>
                <a:srgbClr val="FFFFFF"/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400" dirty="0">
                <a:solidFill>
                  <a:srgbClr val="FFFFFF"/>
                </a:solidFill>
              </a:rPr>
              <a:t>Clay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400" dirty="0">
                <a:solidFill>
                  <a:srgbClr val="FFFFFF"/>
                </a:solidFill>
              </a:rPr>
              <a:t>17” diameter x 3.5 h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400" dirty="0">
              <a:solidFill>
                <a:srgbClr val="FFFFFF"/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400" i="1" dirty="0">
                <a:solidFill>
                  <a:srgbClr val="FFFFFF"/>
                </a:solidFill>
              </a:rPr>
              <a:t>Ceramic Teapot</a:t>
            </a:r>
            <a:endParaRPr lang="en-US" sz="2400" dirty="0">
              <a:solidFill>
                <a:srgbClr val="FFFFFF"/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400" dirty="0">
                <a:solidFill>
                  <a:srgbClr val="FFFFFF"/>
                </a:solidFill>
              </a:rPr>
              <a:t>Clay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400" dirty="0" err="1">
                <a:solidFill>
                  <a:srgbClr val="FFFFFF"/>
                </a:solidFill>
              </a:rPr>
              <a:t>10”long</a:t>
            </a:r>
            <a:r>
              <a:rPr lang="en-US" sz="2400" dirty="0">
                <a:solidFill>
                  <a:srgbClr val="FFFFFF"/>
                </a:solidFill>
              </a:rPr>
              <a:t> x </a:t>
            </a:r>
            <a:r>
              <a:rPr lang="en-US" sz="2400" dirty="0" err="1">
                <a:solidFill>
                  <a:srgbClr val="FFFFFF"/>
                </a:solidFill>
              </a:rPr>
              <a:t>7”wide</a:t>
            </a:r>
            <a:r>
              <a:rPr lang="en-US" sz="2400" dirty="0">
                <a:solidFill>
                  <a:srgbClr val="FFFFFF"/>
                </a:solidFill>
              </a:rPr>
              <a:t> x 12” high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dirty="0">
              <a:solidFill>
                <a:srgbClr val="FFFFFF"/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60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EDEBB9-8437-4875-ABEA-0AEDE2C9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rgbClr val="544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3038" y="770467"/>
            <a:ext cx="3740270" cy="50551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br>
              <a:rPr lang="en-US" sz="1400" b="1" i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b="1" i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b="1" i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b="1" i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b="1" i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Jar and Teapot from Vietnam Series</a:t>
            </a:r>
            <a:br>
              <a:rPr lang="en-US" sz="3200" b="1" i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</a:t>
            </a:r>
            <a:r>
              <a:rPr lang="en-US" sz="3200" b="1" i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Wayne Ferguson</a:t>
            </a:r>
            <a:br>
              <a:rPr lang="en-US" sz="3200" b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Potter </a:t>
            </a:r>
            <a:br>
              <a:rPr lang="en-US" sz="3200" b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Louisville, Kentucky</a:t>
            </a:r>
            <a:br>
              <a:rPr lang="en-US" sz="3200" i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i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i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Operation Rolling</a:t>
            </a:r>
            <a:br>
              <a:rPr lang="en-US" sz="2700" i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i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Thunder Mayday </a:t>
            </a:r>
            <a:br>
              <a:rPr lang="en-US" sz="2700" i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i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(Tea Pot)</a:t>
            </a:r>
            <a:br>
              <a:rPr lang="en-US" sz="27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Clay</a:t>
            </a:r>
            <a:br>
              <a:rPr lang="en-US" sz="27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9” wide x 10.5” long</a:t>
            </a:r>
            <a:br>
              <a:rPr lang="en-US" sz="27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i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Spooky (Rice Jar)</a:t>
            </a:r>
            <a:br>
              <a:rPr lang="en-US" sz="27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Clay</a:t>
            </a:r>
            <a:br>
              <a:rPr lang="en-US" sz="27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5” wide  x 8” high</a:t>
            </a:r>
            <a:br>
              <a:rPr lang="en-US" sz="27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i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i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400" i="1" kern="1200" spc="-12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r="18393" b="-1"/>
          <a:stretch/>
        </p:blipFill>
        <p:spPr>
          <a:xfrm>
            <a:off x="0" y="250733"/>
            <a:ext cx="7552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48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i="1" dirty="0">
                <a:solidFill>
                  <a:srgbClr val="414455"/>
                </a:solidFill>
              </a:rPr>
              <a:t>Ceramic Wall Hanging</a:t>
            </a:r>
            <a:br>
              <a:rPr lang="en-US" sz="3000" b="1" dirty="0">
                <a:solidFill>
                  <a:srgbClr val="414455"/>
                </a:solidFill>
              </a:rPr>
            </a:br>
            <a:r>
              <a:rPr lang="en-US" sz="3000" b="1" dirty="0">
                <a:solidFill>
                  <a:srgbClr val="414455"/>
                </a:solidFill>
              </a:rPr>
              <a:t>by Susan Goldstein</a:t>
            </a:r>
            <a:br>
              <a:rPr lang="en-US" sz="3000" b="1" dirty="0">
                <a:solidFill>
                  <a:srgbClr val="414455"/>
                </a:solidFill>
              </a:rPr>
            </a:br>
            <a:r>
              <a:rPr lang="en-US" sz="3000" b="1" dirty="0">
                <a:solidFill>
                  <a:srgbClr val="414455"/>
                </a:solidFill>
              </a:rPr>
              <a:t>Potter </a:t>
            </a:r>
            <a:br>
              <a:rPr lang="en-US" sz="3000" b="1" dirty="0">
                <a:solidFill>
                  <a:srgbClr val="414455"/>
                </a:solidFill>
              </a:rPr>
            </a:br>
            <a:r>
              <a:rPr lang="en-US" sz="3000" b="1" dirty="0">
                <a:solidFill>
                  <a:srgbClr val="414455"/>
                </a:solidFill>
              </a:rPr>
              <a:t>Lexington, Kentucky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011680"/>
            <a:ext cx="6877083" cy="376618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/>
            <a:r>
              <a:rPr lang="en-US" i="1" dirty="0"/>
              <a:t>Rivers of Colors</a:t>
            </a:r>
            <a:endParaRPr lang="en-US" dirty="0"/>
          </a:p>
          <a:p>
            <a:pPr marL="0" indent="0"/>
            <a:r>
              <a:rPr lang="en-US" dirty="0"/>
              <a:t>Clay/Stoneware</a:t>
            </a:r>
          </a:p>
          <a:p>
            <a:pPr marL="0" indent="0"/>
            <a:r>
              <a:rPr lang="en-US" dirty="0"/>
              <a:t> 16” wide x 30” long x 3” high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/>
          <a:stretch/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95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i="1" dirty="0">
                <a:solidFill>
                  <a:srgbClr val="FFFFFF"/>
                </a:solidFill>
              </a:rPr>
              <a:t>Ceramic Vignette</a:t>
            </a: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by Walter </a:t>
            </a:r>
            <a:r>
              <a:rPr lang="en-US" sz="3400" b="1" dirty="0" err="1">
                <a:solidFill>
                  <a:srgbClr val="FFFFFF"/>
                </a:solidFill>
              </a:rPr>
              <a:t>Hyleck</a:t>
            </a: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Potter </a:t>
            </a: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Berea, Kentucky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0" b="2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/>
            <a:r>
              <a:rPr lang="en-US" i="1" dirty="0"/>
              <a:t>The Swimmer Learns to Drown in Spite of Her Fear of Water</a:t>
            </a:r>
            <a:endParaRPr lang="en-US" dirty="0"/>
          </a:p>
          <a:p>
            <a:pPr marL="0" indent="0"/>
            <a:r>
              <a:rPr lang="en-US" dirty="0"/>
              <a:t>Ceramic</a:t>
            </a:r>
          </a:p>
          <a:p>
            <a:pPr marL="0" indent="0"/>
            <a:r>
              <a:rPr lang="en-US" dirty="0" err="1"/>
              <a:t>18”wide</a:t>
            </a:r>
            <a:r>
              <a:rPr lang="en-US" dirty="0"/>
              <a:t> x </a:t>
            </a:r>
            <a:r>
              <a:rPr lang="en-US" dirty="0" err="1"/>
              <a:t>18”long</a:t>
            </a:r>
            <a:r>
              <a:rPr lang="en-US" dirty="0"/>
              <a:t> x 11” high</a:t>
            </a:r>
          </a:p>
          <a:p>
            <a:pPr marL="0" indent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2029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i="1" dirty="0">
                <a:solidFill>
                  <a:srgbClr val="FFFFFF"/>
                </a:solidFill>
              </a:rPr>
              <a:t>Porcelain Bowl</a:t>
            </a:r>
            <a:br>
              <a:rPr lang="en-US" sz="3400" b="1" i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by Fred Shepard</a:t>
            </a: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Potter </a:t>
            </a: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Murray, Kentucky</a:t>
            </a:r>
            <a:endParaRPr lang="en-US" sz="3400" b="1" i="1" dirty="0">
              <a:solidFill>
                <a:srgbClr val="FFFF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" r="-2" b="-2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i="1" dirty="0"/>
              <a:t>The Intersection of Triangles #4</a:t>
            </a:r>
            <a:endParaRPr lang="en-US" dirty="0"/>
          </a:p>
          <a:p>
            <a:pPr marL="0" indent="0"/>
            <a:r>
              <a:rPr lang="en-US" dirty="0"/>
              <a:t>Porcelain bowl</a:t>
            </a:r>
          </a:p>
          <a:p>
            <a:pPr marL="0" indent="0"/>
            <a:r>
              <a:rPr lang="en-US" dirty="0"/>
              <a:t>13.5” diameter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01620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5F4068"/>
          </a:solidFill>
          <a:ln>
            <a:solidFill>
              <a:srgbClr val="5F4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i="1" dirty="0">
                <a:solidFill>
                  <a:srgbClr val="FFFFFF"/>
                </a:solidFill>
              </a:rPr>
              <a:t>Glass Sculpture</a:t>
            </a:r>
            <a:br>
              <a:rPr lang="en-US" sz="3400" b="1" i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By Dan Neil Barnes </a:t>
            </a: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Glass Artist  </a:t>
            </a: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Lexington, Kentucky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68" y="640080"/>
            <a:ext cx="5546190" cy="55881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800" i="1" dirty="0">
                <a:solidFill>
                  <a:srgbClr val="FFFFFF"/>
                </a:solidFill>
              </a:rPr>
              <a:t>Vibrant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/>
            <a:r>
              <a:rPr lang="en-US" sz="2800" dirty="0">
                <a:solidFill>
                  <a:srgbClr val="FFFFFF"/>
                </a:solidFill>
              </a:rPr>
              <a:t>Glass</a:t>
            </a:r>
          </a:p>
          <a:p>
            <a:pPr marL="0" indent="0"/>
            <a:r>
              <a:rPr lang="en-US" sz="2800" dirty="0">
                <a:solidFill>
                  <a:srgbClr val="FFFFFF"/>
                </a:solidFill>
              </a:rPr>
              <a:t>40” long x 18” wide x 39” high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70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567136"/>
          </a:solidFill>
          <a:ln>
            <a:solidFill>
              <a:srgbClr val="567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i="1" dirty="0">
                <a:solidFill>
                  <a:srgbClr val="FFFFFF"/>
                </a:solidFill>
              </a:rPr>
              <a:t>Morphed </a:t>
            </a:r>
            <a:br>
              <a:rPr lang="en-US" sz="3400" b="1" i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by</a:t>
            </a:r>
            <a:r>
              <a:rPr lang="en-US" sz="3400" b="1" i="1" dirty="0">
                <a:solidFill>
                  <a:srgbClr val="FFFFFF"/>
                </a:solidFill>
              </a:rPr>
              <a:t> </a:t>
            </a:r>
            <a:r>
              <a:rPr lang="en-US" sz="3400" b="1" dirty="0">
                <a:solidFill>
                  <a:srgbClr val="FFFFFF"/>
                </a:solidFill>
              </a:rPr>
              <a:t>Dave Caudill </a:t>
            </a: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Metal Sculptor  </a:t>
            </a: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Louisville, Kentucky</a:t>
            </a:r>
            <a:r>
              <a:rPr lang="en-US" sz="3400" dirty="0">
                <a:solidFill>
                  <a:srgbClr val="FFFFFF"/>
                </a:solidFill>
              </a:rPr>
              <a:t> </a:t>
            </a:r>
            <a:endParaRPr lang="en-US" sz="3400" i="1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08" y="640080"/>
            <a:ext cx="3799910" cy="55881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dirty="0">
                <a:solidFill>
                  <a:srgbClr val="FFFFFF"/>
                </a:solidFill>
              </a:rPr>
              <a:t>Stainless Steel. </a:t>
            </a:r>
          </a:p>
          <a:p>
            <a:pPr marL="0" indent="0"/>
            <a:r>
              <a:rPr lang="en-US" dirty="0">
                <a:solidFill>
                  <a:srgbClr val="FFFFFF"/>
                </a:solidFill>
              </a:rPr>
              <a:t>68” long x 50” wide x 84” high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0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927875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Hobby Horse and Dining Chair 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by </a:t>
            </a:r>
            <a:r>
              <a:rPr lang="en-US" sz="2400" dirty="0">
                <a:solidFill>
                  <a:schemeClr val="bg1"/>
                </a:solidFill>
              </a:rPr>
              <a:t>Terry Ratliff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Woodworker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Martin, Kentucky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267491"/>
            <a:ext cx="5251678" cy="351862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88" y="1276648"/>
            <a:ext cx="3026979" cy="4509467"/>
          </a:xfrm>
        </p:spPr>
      </p:pic>
      <p:sp>
        <p:nvSpPr>
          <p:cNvPr id="3" name="TextBox 2"/>
          <p:cNvSpPr txBox="1"/>
          <p:nvPr/>
        </p:nvSpPr>
        <p:spPr>
          <a:xfrm>
            <a:off x="882869" y="5943600"/>
            <a:ext cx="4840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Tulip Poplar and Oak</a:t>
            </a:r>
          </a:p>
          <a:p>
            <a:r>
              <a:rPr lang="en-US" dirty="0"/>
              <a:t>38” long x 10” wide x 20” high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20607" y="5943600"/>
            <a:ext cx="3846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Oak and hickory bark</a:t>
            </a:r>
          </a:p>
          <a:p>
            <a:r>
              <a:rPr lang="en-US" dirty="0"/>
              <a:t>19” wide x 17” long x 38” high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15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395036"/>
          </a:solidFill>
          <a:ln>
            <a:solidFill>
              <a:srgbClr val="395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i="1" dirty="0">
                <a:solidFill>
                  <a:srgbClr val="FFFFFF"/>
                </a:solidFill>
              </a:rPr>
              <a:t>Mixed Media</a:t>
            </a:r>
            <a:br>
              <a:rPr lang="en-US" sz="3400" b="1" i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by Linda Fifield</a:t>
            </a: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Bead Artist</a:t>
            </a: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 McKee, Kentucky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07" y="640080"/>
            <a:ext cx="5113112" cy="55881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/>
            <a:endParaRPr lang="en-US" sz="1800" dirty="0">
              <a:solidFill>
                <a:srgbClr val="FFFFFF"/>
              </a:solidFill>
            </a:endParaRPr>
          </a:p>
          <a:p>
            <a:pPr marL="0" indent="0"/>
            <a:endParaRPr lang="en-US" sz="1800" i="1" dirty="0">
              <a:solidFill>
                <a:srgbClr val="FFFFFF"/>
              </a:solidFill>
            </a:endParaRPr>
          </a:p>
          <a:p>
            <a:pPr marL="0" indent="0"/>
            <a:r>
              <a:rPr lang="en-US" i="1" dirty="0">
                <a:solidFill>
                  <a:srgbClr val="FFFFFF"/>
                </a:solidFill>
              </a:rPr>
              <a:t>Celestial Flower</a:t>
            </a:r>
            <a:endParaRPr lang="en-US" dirty="0">
              <a:solidFill>
                <a:srgbClr val="FFFFFF"/>
              </a:solidFill>
            </a:endParaRPr>
          </a:p>
          <a:p>
            <a:pPr marL="0" indent="0"/>
            <a:r>
              <a:rPr lang="en-US" dirty="0">
                <a:solidFill>
                  <a:srgbClr val="FFFFFF"/>
                </a:solidFill>
              </a:rPr>
              <a:t>9” long x 9” wide x 23” high</a:t>
            </a:r>
          </a:p>
          <a:p>
            <a:pPr marL="0" indent="0"/>
            <a:r>
              <a:rPr lang="en-US" i="1" dirty="0">
                <a:solidFill>
                  <a:srgbClr val="FFFFFF"/>
                </a:solidFill>
              </a:rPr>
              <a:t>Hills of Home #32</a:t>
            </a:r>
          </a:p>
          <a:p>
            <a:pPr marL="0" indent="0"/>
            <a:r>
              <a:rPr lang="en-US" dirty="0">
                <a:solidFill>
                  <a:srgbClr val="FFFFFF"/>
                </a:solidFill>
              </a:rPr>
              <a:t>12” diameter X 10” high</a:t>
            </a:r>
          </a:p>
          <a:p>
            <a:pPr marL="0" indent="0"/>
            <a:r>
              <a:rPr lang="en-US" dirty="0">
                <a:solidFill>
                  <a:srgbClr val="FFFFFF"/>
                </a:solidFill>
              </a:rPr>
              <a:t>Stitched beadwork over hollow, turned wooden vessel</a:t>
            </a:r>
          </a:p>
        </p:txBody>
      </p:sp>
    </p:spTree>
    <p:extLst>
      <p:ext uri="{BB962C8B-B14F-4D97-AF65-F5344CB8AC3E}">
        <p14:creationId xmlns:p14="http://schemas.microsoft.com/office/powerpoint/2010/main" val="4181471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466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i="1">
                <a:solidFill>
                  <a:srgbClr val="FFFFFF"/>
                </a:solidFill>
              </a:rPr>
              <a:t>Bark Basket and </a:t>
            </a:r>
            <a:br>
              <a:rPr lang="en-US" sz="2800" b="1" i="1">
                <a:solidFill>
                  <a:srgbClr val="FFFFFF"/>
                </a:solidFill>
              </a:rPr>
            </a:br>
            <a:r>
              <a:rPr lang="en-US" sz="2800" b="1" i="1">
                <a:solidFill>
                  <a:srgbClr val="FFFFFF"/>
                </a:solidFill>
              </a:rPr>
              <a:t>Corn Shuck Flowers</a:t>
            </a:r>
            <a:br>
              <a:rPr lang="en-US" sz="2800" b="1" i="1">
                <a:solidFill>
                  <a:srgbClr val="FFFFFF"/>
                </a:solidFill>
              </a:rPr>
            </a:br>
            <a:r>
              <a:rPr lang="en-US" sz="2800" b="1">
                <a:solidFill>
                  <a:srgbClr val="FFFFFF"/>
                </a:solidFill>
              </a:rPr>
              <a:t>by Mary &amp; Robin Reed</a:t>
            </a:r>
            <a:br>
              <a:rPr lang="en-US" sz="2800" b="1">
                <a:solidFill>
                  <a:srgbClr val="FFFFFF"/>
                </a:solidFill>
              </a:rPr>
            </a:br>
            <a:r>
              <a:rPr lang="en-US" sz="2800" b="1">
                <a:solidFill>
                  <a:srgbClr val="FFFFFF"/>
                </a:solidFill>
              </a:rPr>
              <a:t>Mixed Media  </a:t>
            </a:r>
            <a:br>
              <a:rPr lang="en-US" sz="2800" b="1">
                <a:solidFill>
                  <a:srgbClr val="FFFFFF"/>
                </a:solidFill>
              </a:rPr>
            </a:br>
            <a:r>
              <a:rPr lang="en-US" sz="2800" b="1">
                <a:solidFill>
                  <a:srgbClr val="FFFFFF"/>
                </a:solidFill>
              </a:rPr>
              <a:t>Irvine, Kentucky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1" r="2" b="22196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3211" y="2419773"/>
            <a:ext cx="3596001" cy="335809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  <a:p>
            <a:pPr marL="0" indent="0"/>
            <a:r>
              <a:rPr lang="en-US" dirty="0">
                <a:solidFill>
                  <a:srgbClr val="FFFFFF"/>
                </a:solidFill>
              </a:rPr>
              <a:t>Mixed Media</a:t>
            </a:r>
          </a:p>
          <a:p>
            <a:pPr marL="0" indent="0"/>
            <a:r>
              <a:rPr lang="en-US" dirty="0">
                <a:solidFill>
                  <a:srgbClr val="FFFFFF"/>
                </a:solidFill>
              </a:rPr>
              <a:t>11” wide x 9” diameter x 29” h</a:t>
            </a:r>
          </a:p>
          <a:p>
            <a:pPr marL="0" indent="0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75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</a:rPr>
              <a:t>Adam and Eve </a:t>
            </a: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by Tim Lewis</a:t>
            </a: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Stone Carver </a:t>
            </a: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b="1" dirty="0" err="1">
                <a:solidFill>
                  <a:srgbClr val="FFFFFF"/>
                </a:solidFill>
              </a:rPr>
              <a:t>Isonville</a:t>
            </a:r>
            <a:r>
              <a:rPr lang="en-US" sz="3400" b="1" dirty="0">
                <a:solidFill>
                  <a:srgbClr val="FFFFFF"/>
                </a:solidFill>
              </a:rPr>
              <a:t>, Kentucky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r="15470" b="-2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Carved stone</a:t>
            </a:r>
          </a:p>
          <a:p>
            <a:pPr marL="0" indent="0">
              <a:buNone/>
            </a:pPr>
            <a:r>
              <a:rPr lang="en-US" dirty="0"/>
              <a:t>28” long x 4” wide x 15” high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778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solidFill>
                  <a:schemeClr val="bg1"/>
                </a:solidFill>
              </a:rPr>
              <a:t>Circle of Friends 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by Minnie Adkins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Folk Artist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 err="1">
                <a:solidFill>
                  <a:schemeClr val="bg1"/>
                </a:solidFill>
              </a:rPr>
              <a:t>Isonville</a:t>
            </a:r>
            <a:r>
              <a:rPr lang="en-US" sz="2600" b="1" dirty="0">
                <a:solidFill>
                  <a:schemeClr val="bg1"/>
                </a:solidFill>
              </a:rPr>
              <a:t>, Kentucky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2381" y="2438400"/>
            <a:ext cx="4767471" cy="38099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400" dirty="0"/>
              <a:t>Carved Wooden Table featuring several of Adkins’ carved animals. </a:t>
            </a:r>
          </a:p>
          <a:p>
            <a:pPr marL="0" indent="0"/>
            <a:endParaRPr lang="en-US" sz="2400" dirty="0"/>
          </a:p>
          <a:p>
            <a:pPr marL="0" indent="0"/>
            <a:r>
              <a:rPr lang="en-US" sz="2400" dirty="0"/>
              <a:t>Acrylics on Wood</a:t>
            </a:r>
          </a:p>
          <a:p>
            <a:pPr marL="0" indent="0"/>
            <a:r>
              <a:rPr lang="en-US" sz="2400" dirty="0"/>
              <a:t>17” diameter x 27” high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19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0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472" y="438848"/>
            <a:ext cx="3330328" cy="164198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Relief Wood Carving and Painting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by Lavon Williams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Carver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Lexington, Kentucky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Superman</a:t>
            </a:r>
          </a:p>
          <a:p>
            <a:pPr marL="0" indent="0"/>
            <a:r>
              <a:rPr lang="en-US" dirty="0"/>
              <a:t>Oil on wood</a:t>
            </a:r>
          </a:p>
          <a:p>
            <a:pPr marL="0" indent="0"/>
            <a:r>
              <a:rPr lang="en-US" dirty="0"/>
              <a:t>11” wide x 53” long x 4” high</a:t>
            </a:r>
          </a:p>
          <a:p>
            <a:pPr marL="0" indent="0"/>
            <a:endParaRPr lang="en-US" dirty="0"/>
          </a:p>
          <a:p>
            <a:r>
              <a:rPr lang="en-US" dirty="0"/>
              <a:t>Poor Boy</a:t>
            </a:r>
          </a:p>
          <a:p>
            <a:pPr marL="0" indent="0"/>
            <a:r>
              <a:rPr lang="en-US" dirty="0"/>
              <a:t>Painting on carved frame</a:t>
            </a:r>
          </a:p>
          <a:p>
            <a:pPr marL="0" indent="0"/>
            <a:r>
              <a:rPr lang="en-US" dirty="0"/>
              <a:t>35.5” wide x 36” long  x 2” high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28A44A9-6282-4E23-A068-E59C64041F9C}"/>
              </a:ext>
            </a:extLst>
          </p:cNvPr>
          <p:cNvSpPr/>
          <p:nvPr/>
        </p:nvSpPr>
        <p:spPr>
          <a:xfrm>
            <a:off x="284847" y="609601"/>
            <a:ext cx="3575953" cy="1300480"/>
          </a:xfrm>
          <a:custGeom>
            <a:avLst/>
            <a:gdLst>
              <a:gd name="connsiteX0" fmla="*/ 3575953 w 3575953"/>
              <a:gd name="connsiteY0" fmla="*/ 873760 h 873760"/>
              <a:gd name="connsiteX1" fmla="*/ 1381393 w 3575953"/>
              <a:gd name="connsiteY1" fmla="*/ 0 h 87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75953" h="873760">
                <a:moveTo>
                  <a:pt x="3575953" y="873760"/>
                </a:moveTo>
                <a:cubicBezTo>
                  <a:pt x="944513" y="843280"/>
                  <a:pt x="-1686927" y="812800"/>
                  <a:pt x="138139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Banjo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by </a:t>
            </a:r>
            <a:r>
              <a:rPr lang="de-DE" sz="2800" b="1" dirty="0">
                <a:solidFill>
                  <a:schemeClr val="bg1"/>
                </a:solidFill>
              </a:rPr>
              <a:t>Frank Neat</a:t>
            </a:r>
            <a:br>
              <a:rPr lang="de-DE" sz="2800" b="1" dirty="0">
                <a:solidFill>
                  <a:schemeClr val="bg1"/>
                </a:solidFill>
              </a:rPr>
            </a:br>
            <a:r>
              <a:rPr lang="de-DE" sz="2800" b="1" dirty="0">
                <a:solidFill>
                  <a:schemeClr val="bg1"/>
                </a:solidFill>
              </a:rPr>
              <a:t>Luthier </a:t>
            </a:r>
            <a:br>
              <a:rPr lang="de-DE" sz="2800" b="1" dirty="0">
                <a:solidFill>
                  <a:schemeClr val="bg1"/>
                </a:solidFill>
              </a:rPr>
            </a:br>
            <a:r>
              <a:rPr lang="de-DE" sz="2800" b="1" dirty="0">
                <a:solidFill>
                  <a:schemeClr val="bg1"/>
                </a:solidFill>
              </a:rPr>
              <a:t>Russell Springs, Kentucky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22" y="-86727"/>
            <a:ext cx="3884878" cy="7031454"/>
          </a:xfrm>
        </p:spPr>
      </p:pic>
      <p:sp>
        <p:nvSpPr>
          <p:cNvPr id="3" name="Rectangle 2"/>
          <p:cNvSpPr/>
          <p:nvPr/>
        </p:nvSpPr>
        <p:spPr>
          <a:xfrm>
            <a:off x="646111" y="2771496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Wood instrument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13” wide x </a:t>
            </a:r>
            <a:r>
              <a:rPr lang="en-US" sz="2400" dirty="0" err="1"/>
              <a:t>38”long</a:t>
            </a:r>
            <a:r>
              <a:rPr lang="en-US" sz="2400" dirty="0"/>
              <a:t> x </a:t>
            </a:r>
            <a:r>
              <a:rPr lang="en-US" sz="2400" dirty="0" err="1"/>
              <a:t>4”high</a:t>
            </a:r>
            <a:endParaRPr lang="en-US" sz="2400" dirty="0"/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7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60337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Wooden Oud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by George </a:t>
            </a:r>
            <a:r>
              <a:rPr lang="en-US" sz="3200" b="1" dirty="0" err="1">
                <a:solidFill>
                  <a:schemeClr val="bg1"/>
                </a:solidFill>
              </a:rPr>
              <a:t>Wakim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Luthier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Lexington, Kentucky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5" y="1072247"/>
            <a:ext cx="7935208" cy="5048775"/>
          </a:xfrm>
        </p:spPr>
      </p:pic>
      <p:sp>
        <p:nvSpPr>
          <p:cNvPr id="3" name="Rectangle 2"/>
          <p:cNvSpPr/>
          <p:nvPr/>
        </p:nvSpPr>
        <p:spPr>
          <a:xfrm>
            <a:off x="265043" y="2780506"/>
            <a:ext cx="3405809" cy="1766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Traditional instrument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15” wide x 31” long  x 15” 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x 7” high</a:t>
            </a: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AC6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i="1" dirty="0">
                <a:solidFill>
                  <a:srgbClr val="FFFFFF"/>
                </a:solidFill>
              </a:rPr>
              <a:t>White Oak Egg Basket</a:t>
            </a:r>
            <a:br>
              <a:rPr lang="en-US" sz="3100" b="1" i="1" dirty="0">
                <a:solidFill>
                  <a:srgbClr val="FFFFFF"/>
                </a:solidFill>
              </a:rPr>
            </a:br>
            <a:r>
              <a:rPr lang="en-US" sz="3100" b="1" i="1" dirty="0">
                <a:solidFill>
                  <a:srgbClr val="FFFFFF"/>
                </a:solidFill>
              </a:rPr>
              <a:t>by </a:t>
            </a:r>
            <a:r>
              <a:rPr lang="en-US" sz="3100" b="1" dirty="0">
                <a:solidFill>
                  <a:srgbClr val="FFFFFF"/>
                </a:solidFill>
              </a:rPr>
              <a:t>Leona Waddell</a:t>
            </a: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3100" b="1" dirty="0" err="1">
                <a:solidFill>
                  <a:srgbClr val="FFFFFF"/>
                </a:solidFill>
              </a:rPr>
              <a:t>Basketmaker</a:t>
            </a:r>
            <a:r>
              <a:rPr lang="en-US" sz="3100" b="1" dirty="0">
                <a:solidFill>
                  <a:srgbClr val="FFFFFF"/>
                </a:solidFill>
              </a:rPr>
              <a:t>  </a:t>
            </a: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3100" b="1" dirty="0">
                <a:solidFill>
                  <a:srgbClr val="FFFFFF"/>
                </a:solidFill>
              </a:rPr>
              <a:t>Cecilia, Kentucky</a:t>
            </a:r>
            <a:endParaRPr lang="en-US" sz="3100" b="1" i="1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r="-2" b="-2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i="1" dirty="0">
                <a:solidFill>
                  <a:srgbClr val="FFFFFF"/>
                </a:solidFill>
              </a:rPr>
              <a:t>Split White Oak </a:t>
            </a:r>
            <a:endParaRPr lang="en-US" dirty="0">
              <a:solidFill>
                <a:srgbClr val="FFFFFF"/>
              </a:solidFill>
            </a:endParaRPr>
          </a:p>
          <a:p>
            <a:pPr marL="0" indent="0"/>
            <a:r>
              <a:rPr lang="en-US" dirty="0" err="1">
                <a:solidFill>
                  <a:srgbClr val="FFFFFF"/>
                </a:solidFill>
              </a:rPr>
              <a:t>12”wide</a:t>
            </a:r>
            <a:r>
              <a:rPr lang="en-US" dirty="0">
                <a:solidFill>
                  <a:srgbClr val="FFFFFF"/>
                </a:solidFill>
              </a:rPr>
              <a:t> x </a:t>
            </a:r>
            <a:r>
              <a:rPr lang="en-US" dirty="0" err="1">
                <a:solidFill>
                  <a:srgbClr val="FFFFFF"/>
                </a:solidFill>
              </a:rPr>
              <a:t>9”long</a:t>
            </a:r>
            <a:r>
              <a:rPr lang="en-US" dirty="0">
                <a:solidFill>
                  <a:srgbClr val="FFFFFF"/>
                </a:solidFill>
              </a:rPr>
              <a:t> x </a:t>
            </a:r>
            <a:r>
              <a:rPr lang="en-US" dirty="0" err="1">
                <a:solidFill>
                  <a:srgbClr val="FFFFFF"/>
                </a:solidFill>
              </a:rPr>
              <a:t>11”high</a:t>
            </a:r>
            <a:endParaRPr lang="en-US" dirty="0">
              <a:solidFill>
                <a:srgbClr val="FFFFFF"/>
              </a:solidFill>
            </a:endParaRPr>
          </a:p>
          <a:p>
            <a:pPr marL="0" indent="0"/>
            <a:endParaRPr lang="en-US" sz="18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62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06976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Entwined # 1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by Jennifer </a:t>
            </a:r>
            <a:r>
              <a:rPr lang="en-US" sz="3200" b="1" dirty="0" err="1">
                <a:solidFill>
                  <a:schemeClr val="bg1"/>
                </a:solidFill>
              </a:rPr>
              <a:t>Zurick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 err="1">
                <a:solidFill>
                  <a:schemeClr val="bg1"/>
                </a:solidFill>
              </a:rPr>
              <a:t>Basketmaker</a:t>
            </a:r>
            <a:r>
              <a:rPr lang="en-US" sz="3200" b="1" dirty="0">
                <a:solidFill>
                  <a:schemeClr val="bg1"/>
                </a:solidFill>
              </a:rPr>
              <a:t> 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Berea, Kentucky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3200400"/>
            <a:ext cx="4396339" cy="305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Willow bark basket</a:t>
            </a:r>
          </a:p>
          <a:p>
            <a:pPr marL="0" indent="0">
              <a:buNone/>
            </a:pPr>
            <a:r>
              <a:rPr lang="en-US" sz="2400" dirty="0"/>
              <a:t>6” wide x 6” long x 10” high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39" y="-5302"/>
            <a:ext cx="5687961" cy="6863302"/>
          </a:xfrm>
        </p:spPr>
      </p:pic>
    </p:spTree>
    <p:extLst>
      <p:ext uri="{BB962C8B-B14F-4D97-AF65-F5344CB8AC3E}">
        <p14:creationId xmlns:p14="http://schemas.microsoft.com/office/powerpoint/2010/main" val="352170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633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i="1" dirty="0">
                <a:solidFill>
                  <a:srgbClr val="FFFFFF"/>
                </a:solidFill>
              </a:rPr>
              <a:t>City Windows </a:t>
            </a:r>
            <a:br>
              <a:rPr lang="en-US" sz="3400" b="1" i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by </a:t>
            </a:r>
            <a:r>
              <a:rPr lang="en-US" sz="3400" b="1" dirty="0" err="1">
                <a:solidFill>
                  <a:srgbClr val="FFFFFF"/>
                </a:solidFill>
              </a:rPr>
              <a:t>Philis</a:t>
            </a:r>
            <a:r>
              <a:rPr lang="en-US" sz="3400" b="1" dirty="0">
                <a:solidFill>
                  <a:srgbClr val="FFFFFF"/>
                </a:solidFill>
              </a:rPr>
              <a:t> </a:t>
            </a:r>
            <a:r>
              <a:rPr lang="en-US" sz="3400" b="1" dirty="0" err="1">
                <a:solidFill>
                  <a:srgbClr val="FFFFFF"/>
                </a:solidFill>
              </a:rPr>
              <a:t>Alvic</a:t>
            </a: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Weaver </a:t>
            </a: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Lexington, Kentucky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6" r="2" b="11040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  <a:p>
            <a:pPr marL="0" indent="0"/>
            <a:r>
              <a:rPr lang="en-US" dirty="0">
                <a:solidFill>
                  <a:srgbClr val="FFFFFF"/>
                </a:solidFill>
              </a:rPr>
              <a:t>Fiber art</a:t>
            </a:r>
          </a:p>
          <a:p>
            <a:pPr marL="0" indent="0"/>
            <a:r>
              <a:rPr lang="en-US" dirty="0">
                <a:solidFill>
                  <a:srgbClr val="FFFFFF"/>
                </a:solidFill>
              </a:rPr>
              <a:t>41” Wide x 65” long</a:t>
            </a:r>
          </a:p>
          <a:p>
            <a:pPr marL="0" indent="0"/>
            <a:endParaRPr lang="en-US" sz="1800" dirty="0">
              <a:solidFill>
                <a:srgbClr val="FFFFFF"/>
              </a:solidFill>
            </a:endParaRPr>
          </a:p>
          <a:p>
            <a:pPr marL="0" indent="0"/>
            <a:endParaRPr lang="en-US" sz="1800" dirty="0">
              <a:solidFill>
                <a:srgbClr val="FFFFFF"/>
              </a:solidFill>
            </a:endParaRPr>
          </a:p>
          <a:p>
            <a:pPr marL="0" indent="0"/>
            <a:endParaRPr lang="en-US" sz="1800" dirty="0">
              <a:solidFill>
                <a:srgbClr val="FFFFFF"/>
              </a:solidFill>
            </a:endParaRPr>
          </a:p>
          <a:p>
            <a:pPr marL="0" indent="0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60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465</Words>
  <Application>Microsoft Office PowerPoint</Application>
  <PresentationFormat>Widescreen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Metropolitan</vt:lpstr>
      <vt:lpstr>Craft Luminaries of Kentucky</vt:lpstr>
      <vt:lpstr>Hobby Horse and Dining Chair  by Terry Ratliff Woodworker  Martin, Kentucky</vt:lpstr>
      <vt:lpstr>Circle of Friends  by Minnie Adkins Folk Artist Isonville, Kentucky</vt:lpstr>
      <vt:lpstr>Relief Wood Carving and Painting by Lavon Williams Carver  Lexington, Kentucky</vt:lpstr>
      <vt:lpstr>Banjo  by Frank Neat Luthier  Russell Springs, Kentucky</vt:lpstr>
      <vt:lpstr>Wooden Oud  by George Wakim Luthier  Lexington, Kentucky</vt:lpstr>
      <vt:lpstr>White Oak Egg Basket by Leona Waddell Basketmaker   Cecilia, Kentucky</vt:lpstr>
      <vt:lpstr>Entwined # 1 by Jennifer Zurick Basketmaker   Berea, Kentucky</vt:lpstr>
      <vt:lpstr>City Windows  by Philis Alvic Weaver  Lexington, Kentucky</vt:lpstr>
      <vt:lpstr>Pattern Fusion No. 1, 2004  by Arturo Alonzo Sandoval,   Weaver   Lexington, Kentucky</vt:lpstr>
      <vt:lpstr>The Real Cost of War: THE CLASS OF 1912 by Rebekka Seigel Quilter  Owenton, Kentucky</vt:lpstr>
      <vt:lpstr>The Real Cost of War: THE CLASS OF 2002  by Rebekka Seigel Quilter  Owenton, Kentucky</vt:lpstr>
      <vt:lpstr>Ceramic Bowl and Teapot by Sarah Frederick  Potter  Louisville, Kentucky</vt:lpstr>
      <vt:lpstr>    Jar and Teapot from Vietnam Series by Wayne Ferguson Potter  Louisville, Kentucky  Operation Rolling  Thunder Mayday  (Tea Pot) Clay 9” wide x 10.5” long   Spooky (Rice Jar) Clay 5” wide  x 8” high    </vt:lpstr>
      <vt:lpstr>Ceramic Wall Hanging by Susan Goldstein Potter  Lexington, Kentucky</vt:lpstr>
      <vt:lpstr>Ceramic Vignette by Walter Hyleck Potter  Berea, Kentucky</vt:lpstr>
      <vt:lpstr>Porcelain Bowl by Fred Shepard Potter  Murray, Kentucky</vt:lpstr>
      <vt:lpstr>Glass Sculpture By Dan Neil Barnes  Glass Artist   Lexington, Kentucky</vt:lpstr>
      <vt:lpstr>Morphed  by Dave Caudill  Metal Sculptor   Louisville, Kentucky </vt:lpstr>
      <vt:lpstr>Mixed Media by Linda Fifield Bead Artist  McKee, Kentucky</vt:lpstr>
      <vt:lpstr>Bark Basket and  Corn Shuck Flowers by Mary &amp; Robin Reed Mixed Media   Irvine, Kentucky</vt:lpstr>
      <vt:lpstr>Adam and Eve  by Tim Lewis Stone Carver  Isonville, Kentucky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 Luminaries of Kentucky</dc:title>
  <dc:creator>Judy Sizemore</dc:creator>
  <cp:lastModifiedBy>Judy Sizemore</cp:lastModifiedBy>
  <cp:revision>2</cp:revision>
  <dcterms:created xsi:type="dcterms:W3CDTF">2019-08-31T17:22:56Z</dcterms:created>
  <dcterms:modified xsi:type="dcterms:W3CDTF">2019-08-31T17:26:37Z</dcterms:modified>
</cp:coreProperties>
</file>